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09" r:id="rId3"/>
    <p:sldId id="1017" r:id="rId4"/>
    <p:sldId id="1018" r:id="rId5"/>
    <p:sldId id="1019" r:id="rId6"/>
    <p:sldId id="1020" r:id="rId7"/>
    <p:sldId id="1010" r:id="rId8"/>
    <p:sldId id="1038" r:id="rId9"/>
    <p:sldId id="1021" r:id="rId10"/>
    <p:sldId id="1016" r:id="rId11"/>
    <p:sldId id="1023" r:id="rId12"/>
    <p:sldId id="1027" r:id="rId13"/>
    <p:sldId id="1028" r:id="rId14"/>
    <p:sldId id="1030" r:id="rId15"/>
    <p:sldId id="1012" r:id="rId16"/>
    <p:sldId id="1013" r:id="rId17"/>
    <p:sldId id="1014" r:id="rId18"/>
    <p:sldId id="1032" r:id="rId19"/>
    <p:sldId id="1035" r:id="rId20"/>
    <p:sldId id="1037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o’clock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seven o’clock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8560" y="21238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3925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由常识可知，晚上六点是吃晚饭的时间。故选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8141" y="40487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1949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是时候做某事了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 do sth.”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clock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743" y="9431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240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考查时间的表达，整点的表达法为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＋整点＋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2557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time for bed,Wang Bing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evening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night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afternoon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560" y="29612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4364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由常识可知，上床睡觉时应该说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晚安（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night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45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莫等闲，白了少年头，空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us we should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1574210"/>
            <a:ext cx="265239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19595" y="15293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莫等闲，白了少年头，空悲切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不要白白地消磨光阴，等到青春不再，在年老时徒自悲切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，是劝诫人们要珍惜时间。故选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69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88500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关于时间的谚语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flies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时光易逝。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一寸光阴一寸金。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时间检验一切。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光阴一去不复返。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一个今天胜似两个明天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351" y="836760"/>
            <a:ext cx="14475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33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四、将下列句子重新排序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组成一段完整的对话。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PE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line quickly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380649"/>
              </p:ext>
            </p:extLst>
          </p:nvPr>
        </p:nvGraphicFramePr>
        <p:xfrm>
          <a:off x="3214884" y="5359345"/>
          <a:ext cx="5760642" cy="589935"/>
        </p:xfrm>
        <a:graphic>
          <a:graphicData uri="http://schemas.openxmlformats.org/drawingml/2006/table">
            <a:tbl>
              <a:tblPr firstRow="1" firstCol="1" bandRow="1"/>
              <a:tblGrid>
                <a:gridCol w="960107">
                  <a:extLst>
                    <a:ext uri="{9D8B030D-6E8A-4147-A177-3AD203B41FA5}">
                      <a16:colId xmlns:a16="http://schemas.microsoft.com/office/drawing/2014/main" val="359525446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2110743011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3219579730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4011943529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2475543487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422592360"/>
                    </a:ext>
                  </a:extLst>
                </a:gridCol>
              </a:tblGrid>
              <a:tr h="58993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33148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448895" y="5382600"/>
            <a:ext cx="5301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        C         </a:t>
            </a:r>
            <a:r>
              <a:rPr lang="en-US" altLang="zh-CN" dirty="0"/>
              <a:t>A </a:t>
            </a:r>
            <a:r>
              <a:rPr lang="en-US" altLang="zh-CN" dirty="0" smtClean="0"/>
              <a:t>       B        E        </a:t>
            </a:r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97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班打算在假期开展旅行活动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在聊天群里发布了此次旅行的安排和需要注意的问题。阅读通知内容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our class trip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happy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5822" y="1521956"/>
            <a:ext cx="305181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09"/>
            <a:ext cx="11485848" cy="4534831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Farm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25th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Schedule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日程安排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the farm by bus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games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lunch together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fun with animals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chickens,milk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cows and water the vegetables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Chinese noodles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home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2677656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wear warm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food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 and drinks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 and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play games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class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may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560" y="890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games”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可知，学生们在上午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玩游戏，故选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979" y="28144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5291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“Please wear warm clothes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dresses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可知，需要穿保暖的衣服，不要穿裙子，天气可能冷，故选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0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841875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841875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flowers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cows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708" y="16035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756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fun with animals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chickens, milk the cows and water the vegetables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可知，学生们下午两点可能在喂鸡、 挤牛奶和浇蔬菜，故选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82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322121"/>
              </p:ext>
            </p:extLst>
          </p:nvPr>
        </p:nvGraphicFramePr>
        <p:xfrm>
          <a:off x="335439" y="1593964"/>
          <a:ext cx="11519536" cy="3779252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1178257689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2143422122"/>
                    </a:ext>
                  </a:extLst>
                </a:gridCol>
              </a:tblGrid>
              <a:tr h="37792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962376"/>
                  </a:ext>
                </a:extLst>
              </a:tr>
            </a:tbl>
          </a:graphicData>
        </a:graphic>
      </p:graphicFrame>
      <p:pic>
        <p:nvPicPr>
          <p:cNvPr id="3" name="25目标2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39" y="1052736"/>
            <a:ext cx="11519535" cy="542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JG2T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5541" y="1791402"/>
            <a:ext cx="9254201" cy="33843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notice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have lunch on the farm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can pick fruit on the farm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make Chinese noodles in the morning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560" y="8997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517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 lunch together”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可知，学生们在农场一起做饭并吃午饭，选项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文中没有提及。由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Chinese noodles”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可知，下午三点做中国面条，不是上午，故选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8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281557"/>
              </p:ext>
            </p:extLst>
          </p:nvPr>
        </p:nvGraphicFramePr>
        <p:xfrm>
          <a:off x="334567" y="836712"/>
          <a:ext cx="11521280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4226892823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438040836"/>
                    </a:ext>
                  </a:extLst>
                </a:gridCol>
              </a:tblGrid>
              <a:tr h="13352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和字母组合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/k/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bla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538822"/>
                  </a:ext>
                </a:extLst>
              </a:tr>
              <a:tr h="39213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2873375" algn="l"/>
                          <a:tab pos="5111750" algn="l"/>
                          <a:tab pos="78898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一天，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一日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脸，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面孔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喝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2873375" algn="l"/>
                          <a:tab pos="5111750" algn="l"/>
                          <a:tab pos="78898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正餐（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常指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晚餐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breakfast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早餐，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早饭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2873375" algn="l"/>
                          <a:tab pos="5111750" algn="l"/>
                          <a:tab pos="78898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lunch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午餐，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午饭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o’clock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表示整点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点钟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2873375" algn="l"/>
                          <a:tab pos="5111750" algn="l"/>
                          <a:tab pos="78898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早的，早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thirty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首先，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twenty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二十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2873375" algn="l"/>
                          <a:tab pos="5111750" algn="l"/>
                          <a:tab pos="78898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课，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上课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eleven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sport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体育运动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fifteen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十五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2873375" algn="l"/>
                          <a:tab pos="5111750" algn="l"/>
                          <a:tab pos="78898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床</a:t>
                      </a: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126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678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115481"/>
              </p:ext>
            </p:extLst>
          </p:nvPr>
        </p:nvGraphicFramePr>
        <p:xfrm>
          <a:off x="334567" y="980728"/>
          <a:ext cx="11521280" cy="3168352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3207630749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2079243532"/>
                    </a:ext>
                  </a:extLst>
                </a:gridCol>
              </a:tblGrid>
              <a:tr h="31683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87750" algn="l"/>
                          <a:tab pos="68183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up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起床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lessons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上课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playground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去操场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87750" algn="l"/>
                          <a:tab pos="68183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dinner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吃晚饭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have breakfast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吃早饭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have lunch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吃午饭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87750" algn="l"/>
                          <a:tab pos="68183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bed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上床睡觉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hurry up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快点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wash your face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洗你的脸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87750" algn="l"/>
                          <a:tab pos="68183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赶快；加把劲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all right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good night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晚安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967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1824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999743"/>
              </p:ext>
            </p:extLst>
          </p:nvPr>
        </p:nvGraphicFramePr>
        <p:xfrm>
          <a:off x="334567" y="1052736"/>
          <a:ext cx="11521280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1080119">
                  <a:extLst>
                    <a:ext uri="{9D8B030D-6E8A-4147-A177-3AD203B41FA5}">
                      <a16:colId xmlns:a16="http://schemas.microsoft.com/office/drawing/2014/main" val="1829067768"/>
                    </a:ext>
                  </a:extLst>
                </a:gridCol>
                <a:gridCol w="10441161">
                  <a:extLst>
                    <a:ext uri="{9D8B030D-6E8A-4147-A177-3AD203B41FA5}">
                      <a16:colId xmlns:a16="http://schemas.microsoft.com/office/drawing/2014/main" val="664930317"/>
                    </a:ext>
                  </a:extLst>
                </a:gridCol>
              </a:tblGrid>
              <a:tr h="41044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time is it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？现在几点了？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seven twenty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现在是七点二十。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time for breakfast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是吃早饭的时候了。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time to have dinner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到了吃晚饭的时间了。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 go and have lunch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让我们去吃午饭吧。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的缩写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后面的动词用原形。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42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6054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609331"/>
              </p:ext>
            </p:extLst>
          </p:nvPr>
        </p:nvGraphicFramePr>
        <p:xfrm>
          <a:off x="334567" y="900648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58059644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315034187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time to 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time to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后接动词或动词短语。如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“It’s time to go to bed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到了上床睡觉的时间了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，同义句为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“It’s time for bed.”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询问时间的句型及其答语：一般用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“What time is it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来询问时间，也可以用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“What’s the time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询问时间，答句一般都以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开头，再加表示时间的数字。如：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time is it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the time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？几点了？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six o’clock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点了。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A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55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573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将图片与时间相匹配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18" name="内容占位符 1"/>
          <p:cNvSpPr txBox="1">
            <a:spLocks/>
          </p:cNvSpPr>
          <p:nvPr/>
        </p:nvSpPr>
        <p:spPr bwMode="auto">
          <a:xfrm>
            <a:off x="360854" y="1835859"/>
            <a:ext cx="11485848" cy="484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 you like to swim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at three in the afternoon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you go home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go home at five twenty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dinner at six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have dinner at five thirty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dancing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the dancing club at four every day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any music lessons on Sunday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0162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Chinese lesson at two o’clock on Sunday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653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51063" algn="l"/>
                <a:tab pos="4302125" algn="l"/>
                <a:tab pos="6461125" algn="l"/>
                <a:tab pos="855027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EF222r.tif" descr="id:2147494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3" y="1381621"/>
            <a:ext cx="1543626" cy="847779"/>
          </a:xfrm>
          <a:prstGeom prst="rect">
            <a:avLst/>
          </a:prstGeom>
        </p:spPr>
      </p:pic>
      <p:pic>
        <p:nvPicPr>
          <p:cNvPr id="7" name="EF223r.tif" descr="id:21474940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1381621"/>
            <a:ext cx="1357307" cy="880671"/>
          </a:xfrm>
          <a:prstGeom prst="rect">
            <a:avLst/>
          </a:prstGeom>
        </p:spPr>
      </p:pic>
      <p:pic>
        <p:nvPicPr>
          <p:cNvPr id="8" name="EF224r.tif" descr="id:21474940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59102" y="1293166"/>
            <a:ext cx="1263413" cy="1024687"/>
          </a:xfrm>
          <a:prstGeom prst="rect">
            <a:avLst/>
          </a:prstGeom>
        </p:spPr>
      </p:pic>
      <p:pic>
        <p:nvPicPr>
          <p:cNvPr id="9" name="EF225r.tif" descr="id:214749405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319342" y="1314383"/>
            <a:ext cx="888362" cy="1096695"/>
          </a:xfrm>
          <a:prstGeom prst="rect">
            <a:avLst/>
          </a:prstGeom>
        </p:spPr>
      </p:pic>
      <p:pic>
        <p:nvPicPr>
          <p:cNvPr id="10" name="EF226r.tif" descr="id:214749405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07574" y="1295347"/>
            <a:ext cx="888797" cy="102468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3465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EF228r.tif" descr="id:214749406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622598" y="3148509"/>
            <a:ext cx="1350801" cy="1350801"/>
          </a:xfrm>
          <a:prstGeom prst="rect">
            <a:avLst/>
          </a:prstGeom>
        </p:spPr>
      </p:pic>
      <p:pic>
        <p:nvPicPr>
          <p:cNvPr id="13" name="EF229r.tif" descr="id:2147494072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2872197" y="3148509"/>
            <a:ext cx="1350801" cy="1350801"/>
          </a:xfrm>
          <a:prstGeom prst="rect">
            <a:avLst/>
          </a:prstGeom>
        </p:spPr>
      </p:pic>
      <p:pic>
        <p:nvPicPr>
          <p:cNvPr id="14" name="EF231r.tif" descr="id:2147494079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039375" y="3151242"/>
            <a:ext cx="1350801" cy="1350801"/>
          </a:xfrm>
          <a:prstGeom prst="rect">
            <a:avLst/>
          </a:prstGeom>
        </p:spPr>
      </p:pic>
      <p:pic>
        <p:nvPicPr>
          <p:cNvPr id="15" name="EF232r.tif" descr="id:2147494086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7006044" y="3148509"/>
            <a:ext cx="1350801" cy="13508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48884" y="3071674"/>
            <a:ext cx="1370858" cy="1378268"/>
          </a:xfrm>
          <a:prstGeom prst="rect">
            <a:avLst/>
          </a:prstGeom>
        </p:spPr>
      </p:pic>
      <p:cxnSp>
        <p:nvCxnSpPr>
          <p:cNvPr id="18" name="直接连接符 17"/>
          <p:cNvCxnSpPr>
            <a:stCxn id="6" idx="2"/>
          </p:cNvCxnSpPr>
          <p:nvPr/>
        </p:nvCxnSpPr>
        <p:spPr>
          <a:xfrm flipH="1">
            <a:off x="1486694" y="2229400"/>
            <a:ext cx="123742" cy="8422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574926" y="2317853"/>
            <a:ext cx="6336704" cy="7538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3790950" y="2411078"/>
            <a:ext cx="2088232" cy="7374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9" idx="2"/>
            <a:endCxn id="15" idx="0"/>
          </p:cNvCxnSpPr>
          <p:nvPr/>
        </p:nvCxnSpPr>
        <p:spPr>
          <a:xfrm flipH="1">
            <a:off x="7681445" y="2411078"/>
            <a:ext cx="82078" cy="7374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0" idx="2"/>
            <a:endCxn id="14" idx="0"/>
          </p:cNvCxnSpPr>
          <p:nvPr/>
        </p:nvCxnSpPr>
        <p:spPr>
          <a:xfrm flipH="1">
            <a:off x="5714776" y="2320034"/>
            <a:ext cx="4137197" cy="8312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22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二、选出每组单词中画线部分发音不同的一项。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ute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209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7896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1468" y="28010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3661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8560" y="40860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63539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1049" y="53724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586830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/v/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画线部分发音为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5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920</Words>
  <Application>Microsoft Office PowerPoint</Application>
  <PresentationFormat>自定义</PresentationFormat>
  <Paragraphs>146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IPAPANNEW</vt:lpstr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2025-06-23T10:24:01Z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